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napToObjects="1">
      <p:cViewPr varScale="1">
        <p:scale>
          <a:sx n="116" d="100"/>
          <a:sy n="116" d="100"/>
        </p:scale>
        <p:origin x="864" y="1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4A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نظرية اللعبة — تطبيقات على الواقع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03120"/>
            <a:ext cx="11247120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54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مصرف العالم</a:t>
            </a:r>
          </a:p>
          <a:p>
            <a:pPr algn="ctr" rtl="1">
              <a:spcBef>
                <a:spcPts val="1200"/>
              </a:spcBef>
            </a:pPr>
            <a:r>
              <a:rPr sz="28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كيف بنت بريطانيا إمبراطورية من التمويل والمدارس والبحرية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71600" y="4389120"/>
            <a:ext cx="94183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من تجارة التوابل إلى غسيل الأموال — قراءة في الأصول التاريخية للنظام المالي العالمي وكيف يُشكّل سلوكنا دون أن ندري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394960" y="5669280"/>
            <a:ext cx="1371600" cy="457200"/>
          </a:xfrm>
          <a:prstGeom prst="round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6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الدرس ٦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أعمدة الإمبراطورية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ثلاثة أسلحة — المال والتعليم والبحرية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بنت بريطانيا إمبراطورية لم يبنِ التاريخ مثلها
بثلاثة أسلحة متكاملة، كل منها يُعزّز الآخرين.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12471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أسلحة بريطانيا الثلاثة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107527" y="822960"/>
            <a:ext cx="3474720" cy="4114800"/>
          </a:xfrm>
          <a:prstGeom prst="roundRect">
            <a:avLst/>
          </a:prstGeom>
          <a:solidFill>
            <a:srgbClr val="FFF8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387687" y="1005840"/>
            <a:ext cx="914400" cy="411480"/>
          </a:xfrm>
          <a:prstGeom prst="roundRect">
            <a:avLst/>
          </a:prstGeom>
          <a:solidFill>
            <a:srgbClr val="BF8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54864" rtlCol="0" anchor="ctr"/>
          <a:lstStyle/>
          <a:p>
            <a:pPr algn="ctr" rtl="1"/>
            <a:r>
              <a:rPr sz="13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السلاح ١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90407" y="1600200"/>
            <a:ext cx="31089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200" b="1">
                <a:solidFill>
                  <a:srgbClr val="BF8F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المال والقانون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90407" y="2194560"/>
            <a:ext cx="310896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4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بنك إنجلترا والمراكز المالية الخارجية وقانون العقود وحماية الملكية الخاصة. يجذب رأس المال العالمي ويُشعره بالأمان بصرف النظر عن مصدره.</a:t>
            </a:r>
          </a:p>
        </p:txBody>
      </p:sp>
      <p:sp>
        <p:nvSpPr>
          <p:cNvPr id="8" name="Rectangle 7"/>
          <p:cNvSpPr/>
          <p:nvPr/>
        </p:nvSpPr>
        <p:spPr>
          <a:xfrm>
            <a:off x="8290407" y="4800600"/>
            <a:ext cx="3108960" cy="91440"/>
          </a:xfrm>
          <a:prstGeom prst="rect">
            <a:avLst/>
          </a:prstGeom>
          <a:solidFill>
            <a:srgbClr val="BF8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358487" y="822960"/>
            <a:ext cx="3474720" cy="4114800"/>
          </a:xfrm>
          <a:prstGeom prst="roundRect">
            <a:avLst/>
          </a:prstGeom>
          <a:solidFill>
            <a:srgbClr val="E8EA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638647" y="1005840"/>
            <a:ext cx="914400" cy="411480"/>
          </a:xfrm>
          <a:prstGeom prst="roundRect">
            <a:avLst/>
          </a:prstGeom>
          <a:solidFill>
            <a:srgbClr val="1A23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54864" rtlCol="0" anchor="ctr"/>
          <a:lstStyle/>
          <a:p>
            <a:pPr algn="ctr" rtl="1"/>
            <a:r>
              <a:rPr sz="13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السلاح ٢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41367" y="1600200"/>
            <a:ext cx="31089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200" b="1">
                <a:solidFill>
                  <a:srgbClr val="1A237E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المدارس والقوة الناعمة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41367" y="2194560"/>
            <a:ext cx="310896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4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في كل أرض استعمرتها بريطانيا، أسّست مدارس تُعلّم الإنجليزية والفكر البريطاني. لاستخراج أذكاهم وإعادة توجيه ولائهم.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541367" y="4800600"/>
            <a:ext cx="3108960" cy="91440"/>
          </a:xfrm>
          <a:prstGeom prst="rect">
            <a:avLst/>
          </a:prstGeom>
          <a:solidFill>
            <a:srgbClr val="1A23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09447" y="822960"/>
            <a:ext cx="3474720" cy="4114800"/>
          </a:xfrm>
          <a:prstGeom prst="roundRect">
            <a:avLst/>
          </a:prstGeom>
          <a:solidFill>
            <a:srgbClr val="FFEB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889607" y="1005840"/>
            <a:ext cx="914400" cy="411480"/>
          </a:xfrm>
          <a:prstGeom prst="roundRect">
            <a:avLst/>
          </a:prstGeom>
          <a:solidFill>
            <a:srgbClr val="8B2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54864" rtlCol="0" anchor="ctr"/>
          <a:lstStyle/>
          <a:p>
            <a:pPr algn="ctr" rtl="1"/>
            <a:r>
              <a:rPr sz="13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السلاح ٣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92327" y="1600200"/>
            <a:ext cx="31089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200" b="1">
                <a:solidFill>
                  <a:srgbClr val="8B25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البحرية الملكية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2327" y="2194560"/>
            <a:ext cx="310896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4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الأسطول البريطاني كان يضمن أن مَن لا يُذعن لقواعد اللعبة سيواجه عواقب عسكرية. ما فعله بالصين في حروب الأفيون نموذج.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92327" y="4800600"/>
            <a:ext cx="3108960" cy="91440"/>
          </a:xfrm>
          <a:prstGeom prst="rect">
            <a:avLst/>
          </a:prstGeom>
          <a:solidFill>
            <a:srgbClr val="8B2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14400" y="5120640"/>
            <a:ext cx="1033272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5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القوة الناعمة تعمل فقط حين هناك قوة صلبة تقف وراءها.
كل سلاح يُعزّز الآخرين في دورة متكاملة.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12471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600" b="1">
                <a:solidFill>
                  <a:srgbClr val="1A237E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المدرسة كأداة هيمنة — بنية الاستيعاب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1005840"/>
            <a:ext cx="10332720" cy="1828800"/>
          </a:xfrm>
          <a:prstGeom prst="roundRect">
            <a:avLst/>
          </a:prstGeom>
          <a:solidFill>
            <a:srgbClr val="E8EA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274320" rIns="457200" rtlCol="0" anchor="ctr"/>
          <a:lstStyle/>
          <a:p>
            <a:pPr algn="ctr" rtl="1"/>
            <a:r>
              <a:rPr sz="2000" b="0">
                <a:solidFill>
                  <a:srgbClr val="1A237E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حين تتعلم الإنجليزية تتعلم شكسبير والفلسفة البريطانية والتاريخ البريطاني.</a:t>
            </a:r>
          </a:p>
          <a:p>
            <a:pPr algn="ctr" rtl="1">
              <a:spcBef>
                <a:spcPts val="1200"/>
              </a:spcBef>
            </a:pPr>
            <a:r>
              <a:rPr sz="1800" b="1">
                <a:solidFill>
                  <a:srgbClr val="8B25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تدريجياً تُصبح مقتنعاً بأن الثقافة البريطانية أرقى من ثقافتك.</a:t>
            </a:r>
          </a:p>
          <a:p>
            <a:pPr algn="ctr" rtl="1">
              <a:spcBef>
                <a:spcPts val="800"/>
              </a:spcBef>
            </a:pPr>
            <a:r>
              <a:rPr sz="16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هذا ليس تعليماً — بل هو إعادة برمجة للهوية.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3108960"/>
            <a:ext cx="10332720" cy="21031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274320" rIns="457200" rtlCol="0" anchor="ctr"/>
          <a:lstStyle/>
          <a:p>
            <a:pPr algn="ctr" rtl="1"/>
            <a:r>
              <a:rPr sz="18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الأذكى من أبناء المستعمرات يُمنحون منحاً دراسية في أكسفورد وكامبريدج.</a:t>
            </a:r>
          </a:p>
          <a:p>
            <a:pPr algn="ctr" rtl="1">
              <a:spcBef>
                <a:spcPts val="1000"/>
              </a:spcBef>
            </a:pPr>
            <a:r>
              <a:rPr sz="16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هناك يصبحون أصدقاء ويتشاركون رؤية العالم ذاتها.</a:t>
            </a:r>
          </a:p>
          <a:p>
            <a:pPr algn="ctr" rtl="1">
              <a:spcBef>
                <a:spcPts val="800"/>
              </a:spcBef>
            </a:pPr>
            <a:r>
              <a:rPr sz="1600" b="1">
                <a:solidFill>
                  <a:srgbClr val="8B25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حين يعودون يُصبحون الذراع المحلية للمشروع البريطاني — وهم يؤمنون فعلاً بأنهم يخدمون وطنهم.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5486400"/>
            <a:ext cx="10332720" cy="64008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109728" rtlCol="0" anchor="ctr"/>
          <a:lstStyle/>
          <a:p>
            <a:pPr algn="ctr" rtl="1"/>
            <a:r>
              <a:rPr sz="15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النظام يُقدّم ما لا تُقدّمه المنظومات المحلية المُغلقة: الحراك الاجتماعي — مقابل الولاء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٥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آلية الاستخراج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كيف سرقت بريطانيا ثروة الهند والصين بموافقتهم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السرقة الصريحة صعبة ومُكلفة.
ما فعلته بريطانيا أذكى: بنت منظومة تجعل النخب المحلية تُساعد في نهب بلدانها طوعاً.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12471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آلية الاستخراج — الهند والصين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0" y="822960"/>
            <a:ext cx="5303520" cy="4754880"/>
          </a:xfrm>
          <a:prstGeom prst="roundRect">
            <a:avLst/>
          </a:prstGeom>
          <a:solidFill>
            <a:srgbClr val="FFF3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0332720" y="914400"/>
            <a:ext cx="1188720" cy="365760"/>
          </a:xfrm>
          <a:prstGeom prst="roundRect">
            <a:avLst/>
          </a:prstGeom>
          <a:solidFill>
            <a:srgbClr val="E651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6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الهند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75120" y="914400"/>
            <a:ext cx="34747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600" b="1">
                <a:solidFill>
                  <a:srgbClr val="E651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تدمير الصناعة بالسياسة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75120" y="1371600"/>
            <a:ext cx="4754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 الهند كانت تمتلك صناعة نسيج متقدمة قبل الاستعمار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75120" y="1965960"/>
            <a:ext cx="4754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 سياسات ضريبية وجمركية أفلست الصناعة الهندية بالكامل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75120" y="2560320"/>
            <a:ext cx="4754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 المواد الخام تخرج من الهند بسعر زهيد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75120" y="3154680"/>
            <a:ext cx="4754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 السلع المصنّعة تعود من إنجلترا بأسعار مرتفعة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75120" y="3749040"/>
            <a:ext cx="4754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 المعادلة: ندفع لك دولاراً ونأخذ ألف دولار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57200" y="822960"/>
            <a:ext cx="5303520" cy="4754880"/>
          </a:xfrm>
          <a:prstGeom prst="roundRect">
            <a:avLst/>
          </a:prstGeom>
          <a:solidFill>
            <a:srgbClr val="FFEB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4389120" y="914400"/>
            <a:ext cx="1188720" cy="365760"/>
          </a:xfrm>
          <a:prstGeom prst="roundRect">
            <a:avLst/>
          </a:prstGeom>
          <a:solidFill>
            <a:srgbClr val="B71C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6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الصين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914400"/>
            <a:ext cx="34747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600" b="1">
                <a:solidFill>
                  <a:srgbClr val="B71C1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الأفيون بديلاً عن التوابل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1371600"/>
            <a:ext cx="4754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 الصين كانت تُصدّر بضائع نفيسة وتمتصّ الفضة الأوروبية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1965960"/>
            <a:ext cx="4754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 بريطانيا تُدخل الأفيون من الهند لتعكس اتجاه التدفق المالي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" y="2560320"/>
            <a:ext cx="4754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 الصين تُحاول الحظر — بريطانيا تردّ بحروب الأفيون المسلحة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" y="3154680"/>
            <a:ext cx="4754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 الفضة والمال تتدفقان إلى لندن بدلاً من بكين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" y="3749040"/>
            <a:ext cx="4754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 إجبار بلد على استيراد مخدر ينهك شعبه بقوة البوارج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57200" y="5760720"/>
            <a:ext cx="11247120" cy="54864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91440" rtlCol="0" anchor="ctr"/>
          <a:lstStyle/>
          <a:p>
            <a:pPr algn="ctr" rtl="1"/>
            <a:r>
              <a:rPr sz="13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لم تحتج بريطانيا إلى غزو كل شبر من الأرض — احتاجت فقط إلى جعل نخب كل أرض تُؤمن بأن التعاون معها أفضل من مقاومتها.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12471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لماذا تعاونت النخب المحلية؟ — ثلاثة حوافز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107527" y="1005840"/>
            <a:ext cx="3474720" cy="3474720"/>
          </a:xfrm>
          <a:prstGeom prst="roundRect">
            <a:avLst/>
          </a:prstGeom>
          <a:solidFill>
            <a:srgbClr val="E8F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90407" y="1280160"/>
            <a:ext cx="31089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2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حافز الأمان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90407" y="1920240"/>
            <a:ext cx="310896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4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قبل بريطانيا، النخبة الخاسرة تُقتل. مع بريطانيا، يمكنك نقل ثروتك وأطفالك إلى ملاذ آمن في الخارج حتى حين تخسر السلطة محلياً.</a:t>
            </a:r>
          </a:p>
        </p:txBody>
      </p:sp>
      <p:sp>
        <p:nvSpPr>
          <p:cNvPr id="7" name="Rectangle 6"/>
          <p:cNvSpPr/>
          <p:nvPr/>
        </p:nvSpPr>
        <p:spPr>
          <a:xfrm>
            <a:off x="8290407" y="4343400"/>
            <a:ext cx="3108960" cy="91440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358487" y="1005840"/>
            <a:ext cx="3474720" cy="3474720"/>
          </a:xfrm>
          <a:prstGeom prst="roundRect">
            <a:avLst/>
          </a:prstGeom>
          <a:solidFill>
            <a:srgbClr val="FFF8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41367" y="1280160"/>
            <a:ext cx="31089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200" b="1">
                <a:solidFill>
                  <a:srgbClr val="BF8F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حافز التطهير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41367" y="1920240"/>
            <a:ext cx="310896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4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المراكز المالية الخارجية تُطهّر الثروة المسروقة وتُعيدها مشروعة. ما سُرق من الشعب يظهر في استثمارات عقارية في أستراليا وكندا.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541367" y="4343400"/>
            <a:ext cx="3108960" cy="91440"/>
          </a:xfrm>
          <a:prstGeom prst="rect">
            <a:avLst/>
          </a:prstGeom>
          <a:solidFill>
            <a:srgbClr val="BF8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609447" y="1005840"/>
            <a:ext cx="3474720" cy="3474720"/>
          </a:xfrm>
          <a:prstGeom prst="roundRect">
            <a:avLst/>
          </a:prstGeom>
          <a:solidFill>
            <a:srgbClr val="E8EA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92327" y="1280160"/>
            <a:ext cx="31089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200" b="1">
                <a:solidFill>
                  <a:srgbClr val="1A237E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حافز الحراك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92327" y="1920240"/>
            <a:ext cx="310896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4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في بلده النخبي مسار مسدود. مع بريطانيا ربما يفوز بمنحة لأكسفورد ويصبح جزءاً من الشبكة العالمية. النظام يُعيد شراء الأذكياء المحليين.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92327" y="4343400"/>
            <a:ext cx="3108960" cy="91440"/>
          </a:xfrm>
          <a:prstGeom prst="rect">
            <a:avLst/>
          </a:prstGeom>
          <a:solidFill>
            <a:srgbClr val="1A23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914400" y="4754880"/>
            <a:ext cx="10332720" cy="118872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Ins="457200" rtlCol="0" anchor="ctr"/>
          <a:lstStyle/>
          <a:p>
            <a:pPr algn="ctr" rtl="1"/>
            <a:r>
              <a:rPr sz="16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جوهر الإمبراطورية الناعمة:</a:t>
            </a:r>
          </a:p>
          <a:p>
            <a:pPr algn="ctr" rtl="1">
              <a:spcBef>
                <a:spcPts val="800"/>
              </a:spcBef>
            </a:pPr>
            <a:r>
              <a:rPr sz="15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لم تحتج بريطانيا إلى غزو كل شبر من الأرض — احتاجت فقط إلى جعل نخب كل أرض تُؤمن بأن التعاون معها أفضل من مقاومتها.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الإمبراطورية المخفية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المراكز المالية الخارجية — الإمبراطورية البريطانية في ثوبها الجديد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الإمبراطورية رسمياً انتهت في القرن العشرين.
لكن آليتها — المراكز المالية — لا تزال تعمل.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12471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600" b="1">
                <a:solidFill>
                  <a:srgbClr val="00695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المراكز المالية الخارجية الكبرى — ليست مصادفة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907627" y="822960"/>
            <a:ext cx="2468880" cy="2103120"/>
          </a:xfrm>
          <a:prstGeom prst="roundRect">
            <a:avLst/>
          </a:prstGeom>
          <a:solidFill>
            <a:srgbClr val="E0F2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044787" y="1005840"/>
            <a:ext cx="21945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600" b="1">
                <a:solidFill>
                  <a:srgbClr val="00695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الكاريبي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44787" y="1554480"/>
            <a:ext cx="21945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كايمان، برمودا، باهاماس
جزر بريطانية سابقة</a:t>
            </a:r>
          </a:p>
        </p:txBody>
      </p:sp>
      <p:sp>
        <p:nvSpPr>
          <p:cNvPr id="7" name="Rectangle 6"/>
          <p:cNvSpPr/>
          <p:nvPr/>
        </p:nvSpPr>
        <p:spPr>
          <a:xfrm>
            <a:off x="9044787" y="2816352"/>
            <a:ext cx="2194560" cy="73152"/>
          </a:xfrm>
          <a:prstGeom prst="rect">
            <a:avLst/>
          </a:prstGeom>
          <a:solidFill>
            <a:srgbClr val="0069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210147" y="822960"/>
            <a:ext cx="2468880" cy="2103120"/>
          </a:xfrm>
          <a:prstGeom prst="roundRect">
            <a:avLst/>
          </a:prstGeom>
          <a:solidFill>
            <a:srgbClr val="E0F2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47307" y="1005840"/>
            <a:ext cx="21945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600" b="1">
                <a:solidFill>
                  <a:srgbClr val="00695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سنغافورة وهونج كونج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47307" y="1554480"/>
            <a:ext cx="21945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مستعمرتان بريطانيتان سابقتان
تحوّلتا إلى مراكز مالية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347307" y="2816352"/>
            <a:ext cx="2194560" cy="73152"/>
          </a:xfrm>
          <a:prstGeom prst="rect">
            <a:avLst/>
          </a:prstGeom>
          <a:solidFill>
            <a:srgbClr val="0069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512667" y="822960"/>
            <a:ext cx="2468880" cy="2103120"/>
          </a:xfrm>
          <a:prstGeom prst="roundRect">
            <a:avLst/>
          </a:prstGeom>
          <a:solidFill>
            <a:srgbClr val="E0F2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49827" y="1005840"/>
            <a:ext cx="21945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600" b="1">
                <a:solidFill>
                  <a:srgbClr val="00695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دبي والإمارات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49827" y="1554480"/>
            <a:ext cx="21945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محميات بريطانية سابقة
بُنيت بمشورة بريطانية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649827" y="2816352"/>
            <a:ext cx="2194560" cy="73152"/>
          </a:xfrm>
          <a:prstGeom prst="rect">
            <a:avLst/>
          </a:prstGeom>
          <a:solidFill>
            <a:srgbClr val="0069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815187" y="822960"/>
            <a:ext cx="2468880" cy="2103120"/>
          </a:xfrm>
          <a:prstGeom prst="roundRect">
            <a:avLst/>
          </a:prstGeom>
          <a:solidFill>
            <a:srgbClr val="E0F2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52347" y="1005840"/>
            <a:ext cx="21945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600" b="1">
                <a:solidFill>
                  <a:srgbClr val="00695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سويسرا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52347" y="1554480"/>
            <a:ext cx="21945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الأقدم والأكثر صراحة
في قبول الثروات دون أسئلة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52347" y="2816352"/>
            <a:ext cx="2194560" cy="73152"/>
          </a:xfrm>
          <a:prstGeom prst="rect">
            <a:avLst/>
          </a:prstGeom>
          <a:solidFill>
            <a:srgbClr val="0069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914400" y="3108960"/>
            <a:ext cx="10332720" cy="11887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82880" rIns="457200" rtlCol="0" anchor="ctr"/>
          <a:lstStyle/>
          <a:p>
            <a:pPr algn="ctr" rtl="1"/>
            <a:r>
              <a:rPr sz="1600" b="1">
                <a:solidFill>
                  <a:srgbClr val="00695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كل هذه المراكز تشترك في خاصية واحدة:</a:t>
            </a:r>
          </a:p>
          <a:p>
            <a:pPr algn="ctr" rtl="1">
              <a:spcBef>
                <a:spcPts val="800"/>
              </a:spcBef>
            </a:pPr>
            <a:r>
              <a:rPr sz="15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لا يسألون من أين جاء مالك. يُساعدونك على "تنظيفه" وإعادة استثماره في شكل مشروع.</a:t>
            </a:r>
          </a:p>
          <a:p>
            <a:pPr algn="ctr" rtl="1">
              <a:spcBef>
                <a:spcPts val="600"/>
              </a:spcBef>
            </a:pPr>
            <a:r>
              <a:rPr sz="1400" b="1">
                <a:solidFill>
                  <a:srgbClr val="8B25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هذا بالضبط ما كان يُقدّمه البنك البريطاني منذ القرن السابع عشر — فقط بدون المدافع الظاهرة.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14400" y="4572000"/>
            <a:ext cx="10332720" cy="164592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82880" rIns="457200" rtlCol="0" anchor="ctr"/>
          <a:lstStyle/>
          <a:p>
            <a:pPr algn="ctr" rtl="1"/>
            <a:r>
              <a:rPr sz="18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غسيل الأموال كصناعة — لا كاستثناء</a:t>
            </a:r>
          </a:p>
          <a:p>
            <a:pPr algn="ctr" rtl="1">
              <a:spcBef>
                <a:spcPts val="800"/>
              </a:spcBef>
            </a:pPr>
            <a:r>
              <a:rPr sz="14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تجارة المخدرات بمليارات الدولارات لا يمكنها أن تنمو دون منظومة قانونية ومالية تحمي أرباحها.</a:t>
            </a:r>
          </a:p>
          <a:p>
            <a:pPr algn="ctr" rtl="1">
              <a:spcBef>
                <a:spcPts val="600"/>
              </a:spcBef>
            </a:pPr>
            <a:r>
              <a:rPr sz="1400" b="0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الفارق الوحيد: اليوم يُسمّى "تمويل مشبوه" بدلاً من "استعمار". الآلية ذاتها، الأثر ذاته.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٧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نهاية الدورة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الإفراط في التمويل — حين تُفسد الثروة الإمبراطورية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إسبانيا أُفسدت بفضة المستعمرات.
بريطانيا وأمريكا اليوم تُفسدهما الأموال المتدفقة.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4A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365760"/>
            <a:ext cx="112471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8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دورة الإمبراطورية — تتكرر دائماً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021927" y="1188720"/>
            <a:ext cx="2377440" cy="1645920"/>
          </a:xfrm>
          <a:prstGeom prst="roundRect">
            <a:avLst/>
          </a:prstGeom>
          <a:solidFill>
            <a:srgbClr val="E8F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59087" y="1371600"/>
            <a:ext cx="210312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2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الفقر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59087" y="1920240"/>
            <a:ext cx="210312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300" b="0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يصنع الطاقة والانفتاح والتماسك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78727" y="1188720"/>
            <a:ext cx="2377440" cy="1645920"/>
          </a:xfrm>
          <a:prstGeom prst="roundRect">
            <a:avLst/>
          </a:prstGeom>
          <a:solidFill>
            <a:srgbClr val="FFF8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15887" y="1371600"/>
            <a:ext cx="210312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200" b="1">
                <a:solidFill>
                  <a:srgbClr val="BF8F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البناء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15887" y="1920240"/>
            <a:ext cx="21031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300" b="0">
                <a:solidFill>
                  <a:srgbClr val="BF8F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هذه الصفات تُمكّن من بناء إمبراطورية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535527" y="1188720"/>
            <a:ext cx="2377440" cy="1645920"/>
          </a:xfrm>
          <a:prstGeom prst="roundRect">
            <a:avLst/>
          </a:prstGeom>
          <a:solidFill>
            <a:srgbClr val="FFEB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72687" y="1371600"/>
            <a:ext cx="210312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200" b="1">
                <a:solidFill>
                  <a:srgbClr val="C62828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الثروة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72687" y="1920240"/>
            <a:ext cx="21031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300" b="0">
                <a:solidFill>
                  <a:srgbClr val="C62828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تُحوّل الصفات إلى كسل وانغلاق وغطرسة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92327" y="1188720"/>
            <a:ext cx="2377440" cy="16459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29487" y="1371600"/>
            <a:ext cx="210312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200" b="1">
                <a:solidFill>
                  <a:srgbClr val="8B25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الانهيار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29487" y="1920240"/>
            <a:ext cx="21031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300" b="0">
                <a:solidFill>
                  <a:srgbClr val="8B25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الإمبراطورية تنهار — الدورة تبدأ من جديد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701887" y="1806233"/>
            <a:ext cx="365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4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←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958687" y="1806233"/>
            <a:ext cx="365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4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←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215487" y="1806233"/>
            <a:ext cx="365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400" b="1" dirty="0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←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14400" y="3200400"/>
            <a:ext cx="10332720" cy="1371600"/>
          </a:xfrm>
          <a:prstGeom prst="roundRect">
            <a:avLst/>
          </a:prstGeom>
          <a:solidFill>
            <a:srgbClr val="123A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82880" rIns="457200" rtlCol="0" anchor="ctr"/>
          <a:lstStyle/>
          <a:p>
            <a:pPr algn="ctr" rtl="1"/>
            <a:r>
              <a:rPr sz="18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الوضع الحالي:</a:t>
            </a:r>
          </a:p>
          <a:p>
            <a:pPr algn="ctr" rtl="1">
              <a:spcBef>
                <a:spcPts val="800"/>
              </a:spcBef>
            </a:pPr>
            <a:r>
              <a:rPr sz="15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كندا وأستراليا وبريطانيا والولايات المتحدة تشهد مرحلة متقدمة من هذه الدورة:</a:t>
            </a:r>
          </a:p>
          <a:p>
            <a:pPr algn="ctr" rtl="1">
              <a:spcBef>
                <a:spcPts val="600"/>
              </a:spcBef>
            </a:pPr>
            <a:r>
              <a:rPr sz="14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ثروة هائلة مُتمركزة في ١٪ — نظام سياسي لا يخدم الأغلبية — شعب يسعى للمال على حساب المعنى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914400" y="4846320"/>
            <a:ext cx="10332720" cy="1371600"/>
          </a:xfrm>
          <a:prstGeom prst="roundRect">
            <a:avLst/>
          </a:prstGeom>
          <a:solidFill>
            <a:srgbClr val="123A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Ins="457200" rtlCol="0" anchor="ctr"/>
          <a:lstStyle/>
          <a:p>
            <a:pPr algn="ctr" rtl="1"/>
            <a:r>
              <a:rPr sz="16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لماذا لا تنتشر المراكز المالية في كل مكان؟</a:t>
            </a:r>
          </a:p>
          <a:p>
            <a:pPr algn="ctr" rtl="1">
              <a:spcBef>
                <a:spcPts val="800"/>
              </a:spcBef>
            </a:pPr>
            <a:r>
              <a:rPr sz="14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المجتمع الذي يبني ثروته على الفساد يُفقد شعبه الشعورَ بأنه يبني شيئاً ذا معنى.</a:t>
            </a:r>
          </a:p>
          <a:p>
            <a:pPr algn="ctr" rtl="1">
              <a:spcBef>
                <a:spcPts val="600"/>
              </a:spcBef>
            </a:pPr>
            <a:r>
              <a:rPr sz="14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الثروة بلا معنى تُنتج أرواحاً فارغة، ومجتمعات بلا هوية.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45720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ما ستتعلمه في هذا الدرس</a:t>
            </a:r>
          </a:p>
        </p:txBody>
      </p:sp>
      <p:sp>
        <p:nvSpPr>
          <p:cNvPr id="4" name="Oval 3"/>
          <p:cNvSpPr/>
          <p:nvPr/>
        </p:nvSpPr>
        <p:spPr>
          <a:xfrm>
            <a:off x="9875520" y="175564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1645920"/>
            <a:ext cx="7772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أسلحة بريطانيا الثلاثة: التمويل والمدارس والبحرية</a:t>
            </a:r>
          </a:p>
        </p:txBody>
      </p:sp>
      <p:sp>
        <p:nvSpPr>
          <p:cNvPr id="6" name="Oval 5"/>
          <p:cNvSpPr/>
          <p:nvPr/>
        </p:nvSpPr>
        <p:spPr>
          <a:xfrm>
            <a:off x="9875520" y="257860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0" y="2468880"/>
            <a:ext cx="7772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الثورة المجيدة 1688 وتأسيس بنك إنجلترا</a:t>
            </a:r>
          </a:p>
        </p:txBody>
      </p:sp>
      <p:sp>
        <p:nvSpPr>
          <p:cNvPr id="8" name="Oval 7"/>
          <p:cNvSpPr/>
          <p:nvPr/>
        </p:nvSpPr>
        <p:spPr>
          <a:xfrm>
            <a:off x="9875520" y="340156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0" y="3291840"/>
            <a:ext cx="7772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كيف استخلصت بريطانيا ثروات الهند والصين</a:t>
            </a:r>
          </a:p>
        </p:txBody>
      </p:sp>
      <p:sp>
        <p:nvSpPr>
          <p:cNvPr id="10" name="Oval 9"/>
          <p:cNvSpPr/>
          <p:nvPr/>
        </p:nvSpPr>
        <p:spPr>
          <a:xfrm>
            <a:off x="9875520" y="422452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28800" y="4114800"/>
            <a:ext cx="7772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المراكز المالية الخارجية كشكل الإمبراطورية الجديد</a:t>
            </a:r>
          </a:p>
        </p:txBody>
      </p:sp>
      <p:sp>
        <p:nvSpPr>
          <p:cNvPr id="12" name="Oval 11"/>
          <p:cNvSpPr/>
          <p:nvPr/>
        </p:nvSpPr>
        <p:spPr>
          <a:xfrm>
            <a:off x="9875520" y="504748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28800" y="4937760"/>
            <a:ext cx="7772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دورة الإفراط المالي وفساد الإمبراطوريات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السؤال الأعمق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إذا كان النجاح يُفضي إلى الفساد — فما معنى النجاح؟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سؤال طالب قاد إلى أعمق إجابة في الدرس.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914400" y="365760"/>
            <a:ext cx="10332720" cy="1097280"/>
          </a:xfrm>
          <a:prstGeom prst="roundRect">
            <a:avLst/>
          </a:prstGeom>
          <a:solidFill>
            <a:srgbClr val="E8EA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Ins="457200" rtlCol="0" anchor="ctr"/>
          <a:lstStyle/>
          <a:p>
            <a:pPr algn="ctr" rtl="1"/>
            <a:r>
              <a:rPr sz="1600" b="1">
                <a:solidFill>
                  <a:srgbClr val="1A237E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سؤال الطالب:</a:t>
            </a:r>
          </a:p>
          <a:p>
            <a:pPr algn="ctr" rtl="1">
              <a:spcBef>
                <a:spcPts val="800"/>
              </a:spcBef>
            </a:pPr>
            <a:r>
              <a:rPr sz="18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إذا كان نجاح الغرب أدّى إلى فساده وسقوطه — فلماذا يسعى الناس للنجاح أصلاً؟ وهل للنجاح معنى إذا كانت نهايته الهلاك؟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1645920"/>
            <a:ext cx="10332720" cy="13716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82880" rIns="457200" rtlCol="0" anchor="ctr"/>
          <a:lstStyle/>
          <a:p>
            <a:pPr algn="ctr" rtl="1"/>
            <a:r>
              <a:rPr sz="16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ما يجلب السعادة حقاً معروف:</a:t>
            </a:r>
          </a:p>
          <a:p>
            <a:pPr algn="ctr" rtl="1">
              <a:spcBef>
                <a:spcPts val="800"/>
              </a:spcBef>
            </a:pPr>
            <a:r>
              <a:rPr sz="15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الأسرة، الحب، المجتمع، المعنى، الكرم. أسعد الناس هم المتدينون أصحاب العائلات الطيبون.</a:t>
            </a:r>
          </a:p>
          <a:p>
            <a:pPr algn="ctr" rtl="1">
              <a:spcBef>
                <a:spcPts val="600"/>
              </a:spcBef>
            </a:pPr>
            <a:r>
              <a:rPr sz="1400" b="1">
                <a:solidFill>
                  <a:srgbClr val="8B25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لكن اللعبة مُهيَّأة لجعل الجميع يُبجّل الأثرياء ويحتقر الفقراء — فلا مفرّ من اللعب.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3200400"/>
            <a:ext cx="10332720" cy="1645920"/>
          </a:xfrm>
          <a:prstGeom prst="roundRect">
            <a:avLst/>
          </a:prstGeom>
          <a:solidFill>
            <a:srgbClr val="FFF8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82880" rIns="457200" rtlCol="0" anchor="ctr"/>
          <a:lstStyle/>
          <a:p>
            <a:pPr algn="ctr" rtl="1"/>
            <a:r>
              <a:rPr sz="1600" b="1">
                <a:solidFill>
                  <a:srgbClr val="BF8F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لماذا وُجدت هذه اللعبة المُدمّرة أصلاً؟</a:t>
            </a:r>
          </a:p>
          <a:p>
            <a:pPr algn="ctr" rtl="1">
              <a:spcBef>
                <a:spcPts val="800"/>
              </a:spcBef>
            </a:pPr>
            <a:r>
              <a:rPr sz="15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لأنها تُنتج في المدى القصير — عقود لا قروناً — أكثر الشعوب طاقةً وانفتاحاً وتماسكاً.</a:t>
            </a:r>
          </a:p>
          <a:p>
            <a:pPr algn="ctr" rtl="1">
              <a:spcBef>
                <a:spcPts val="600"/>
              </a:spcBef>
            </a:pPr>
            <a:r>
              <a:rPr sz="1500" b="1">
                <a:solidFill>
                  <a:srgbClr val="8B25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كالدواء المنشّط: يُدمّر القلب في الأربعين — لكن إن لعبه منافسك، فلا اختيار.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5029200"/>
            <a:ext cx="10332720" cy="118872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82880" rIns="457200" rtlCol="0" anchor="ctr"/>
          <a:lstStyle/>
          <a:p>
            <a:pPr algn="ctr" rtl="1"/>
            <a:r>
              <a:rPr sz="20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من يكتب قواعد اللعبة يكسب دائماً.</a:t>
            </a:r>
          </a:p>
          <a:p>
            <a:pPr algn="ctr" rtl="1">
              <a:spcBef>
                <a:spcPts val="800"/>
              </a:spcBef>
            </a:pPr>
            <a:r>
              <a:rPr sz="14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اليوم تتشقّق هذه القواعد لأن عدة لاعبين صعدوا بما يكفي لوضع قواعد موازية.
إعادة ضبط اللعبة قادمة — والسؤال من سيكتب القواعد الجديدة.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٩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خلاصة الدرس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المفاهيم الجوهرية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12471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8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ما تعلّمناه اليوم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685800"/>
            <a:ext cx="10332720" cy="65836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Oval 4"/>
          <p:cNvSpPr/>
          <p:nvPr/>
        </p:nvSpPr>
        <p:spPr>
          <a:xfrm>
            <a:off x="10332720" y="795528"/>
            <a:ext cx="411480" cy="411480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5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✓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758952"/>
            <a:ext cx="88696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الأنماط الغريبة لها تفسير: </a:t>
            </a:r>
            <a:r>
              <a:rPr sz="12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تعلّم الإنجليزية والهوس بالدولار والحلم الغربي — ناتج منظومة بُنيت منذ قرون.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1463040"/>
            <a:ext cx="10332720" cy="65836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8" name="Oval 7"/>
          <p:cNvSpPr/>
          <p:nvPr/>
        </p:nvSpPr>
        <p:spPr>
          <a:xfrm>
            <a:off x="10332720" y="1572768"/>
            <a:ext cx="411480" cy="411480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5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✓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8720" y="1536192"/>
            <a:ext cx="88696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الإمبراطوريات تُبنى من الفقر لا الثروة: </a:t>
            </a:r>
            <a:r>
              <a:rPr sz="12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الطاقة والانفتاح والتماسك — صفات الفقير المُضطرّ للعمل — هي الوقود الحقيقي.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14400" y="2240280"/>
            <a:ext cx="10332720" cy="65836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0332720" y="2350008"/>
            <a:ext cx="411480" cy="411480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5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✓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88720" y="2313432"/>
            <a:ext cx="88696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الثورة المجيدة اختراع اقتصادي: </a:t>
            </a:r>
            <a:r>
              <a:rPr sz="12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نقلت ضمانة الديون من الملك الفاني إلى الأمة الدائمة.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14400" y="3017520"/>
            <a:ext cx="10332720" cy="65836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0332720" y="3127248"/>
            <a:ext cx="411480" cy="411480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5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✓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88720" y="3090672"/>
            <a:ext cx="88696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ثلاثة أسلحة لا سلاح واحد: </a:t>
            </a:r>
            <a:r>
              <a:rPr sz="12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المال والتعليم والبحرية — كل منها يُعزّز الآخرين.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14400" y="3794760"/>
            <a:ext cx="10332720" cy="65836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10332720" y="3904488"/>
            <a:ext cx="411480" cy="411480"/>
          </a:xfrm>
          <a:prstGeom prst="ellipse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5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!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88720" y="3867912"/>
            <a:ext cx="88696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الإمبراطورية البريطانية لم تنتهِ: </a:t>
            </a:r>
            <a:r>
              <a:rPr sz="12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تحوّلت من العسكرية الصريحة إلى المالية والقانونية المخفية.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14400" y="4572000"/>
            <a:ext cx="10332720" cy="65836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10332720" y="4681728"/>
            <a:ext cx="411480" cy="411480"/>
          </a:xfrm>
          <a:prstGeom prst="ellipse">
            <a:avLst/>
          </a:prstGeom>
          <a:solidFill>
            <a:srgbClr val="8B2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5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↓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88720" y="4645152"/>
            <a:ext cx="88696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دورة الفساد حتمية: </a:t>
            </a:r>
            <a:r>
              <a:rPr sz="12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كل إمبراطورية ناجحة تحمل في نجاحها بذور انهيارها.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914400" y="5349240"/>
            <a:ext cx="10332720" cy="65836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10332720" y="5458968"/>
            <a:ext cx="411480" cy="411480"/>
          </a:xfrm>
          <a:prstGeom prst="ellipse">
            <a:avLst/>
          </a:prstGeom>
          <a:solidFill>
            <a:srgbClr val="1A23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5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→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88720" y="5422392"/>
            <a:ext cx="88696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إعادة ضبط اللعبة قادمة: </a:t>
            </a:r>
            <a:r>
              <a:rPr sz="12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من سيكتب القواعد الجديدة سيكسب اللعبة الجديدة.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4A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828800"/>
            <a:ext cx="112471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4800" b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نهاية الدرس السادس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32004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نظرية اللعبة — مصرف العالم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4389120"/>
            <a:ext cx="112471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كيف بنت بريطانيا إمبراطورية من التمويل والمدارس والبحرية — ولماذا لا تزال قائمة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١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الظاهرة المثيرة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لماذا يفعل الطلاب ما يفعلون — والإمبراطورية تراقب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ثلاثة أنماط تبدو معقولة لكنها عند التحليل تكشف عن لعبة
لا يفهم اللاعبون قواعدها الحقيقية.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12471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الأنماط الثلاثة الغريبة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107527" y="1005840"/>
            <a:ext cx="3474720" cy="36576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Oval 4"/>
          <p:cNvSpPr/>
          <p:nvPr/>
        </p:nvSpPr>
        <p:spPr>
          <a:xfrm>
            <a:off x="9570567" y="1188720"/>
            <a:ext cx="548640" cy="548640"/>
          </a:xfrm>
          <a:prstGeom prst="ellipse">
            <a:avLst/>
          </a:prstGeom>
          <a:solidFill>
            <a:srgbClr val="1A23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١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90407" y="1920240"/>
            <a:ext cx="31089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>
                <a:solidFill>
                  <a:srgbClr val="1A237E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الهوس بتعلّم الإنجليزية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90407" y="2468880"/>
            <a:ext cx="3108960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يُنفقون عليها وقتاً يفوق ما يُنفقونه على إتقان لغتهم الأم. والمفارقة أن إتقان اللغة الأم يُتيح لهم مكانة ومساراً مهنياً أعلى في بلدانهم.</a:t>
            </a:r>
          </a:p>
        </p:txBody>
      </p:sp>
      <p:sp>
        <p:nvSpPr>
          <p:cNvPr id="8" name="Rectangle 7"/>
          <p:cNvSpPr/>
          <p:nvPr/>
        </p:nvSpPr>
        <p:spPr>
          <a:xfrm>
            <a:off x="8290407" y="4526280"/>
            <a:ext cx="3108960" cy="91440"/>
          </a:xfrm>
          <a:prstGeom prst="rect">
            <a:avLst/>
          </a:prstGeom>
          <a:solidFill>
            <a:srgbClr val="1A23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358487" y="1005840"/>
            <a:ext cx="3474720" cy="36576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821527" y="1188720"/>
            <a:ext cx="548640" cy="548640"/>
          </a:xfrm>
          <a:prstGeom prst="ellipse">
            <a:avLst/>
          </a:prstGeom>
          <a:solidFill>
            <a:srgbClr val="BF8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٢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41367" y="1920240"/>
            <a:ext cx="31089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>
                <a:solidFill>
                  <a:srgbClr val="BF8F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الهوس بجمع الدولار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41367" y="2468880"/>
            <a:ext cx="3108960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الدولار في جوهره وسيلة لا غاية. ما يريده الإنسان حقاً هو المكانة والاحترام والنفوذ — وهذه تُبنى في بيئته الأصلية بكفاءة أعلى بكثير.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541367" y="4526280"/>
            <a:ext cx="3108960" cy="91440"/>
          </a:xfrm>
          <a:prstGeom prst="rect">
            <a:avLst/>
          </a:prstGeom>
          <a:solidFill>
            <a:srgbClr val="BF8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09447" y="1005840"/>
            <a:ext cx="3474720" cy="36576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2072487" y="1188720"/>
            <a:ext cx="548640" cy="548640"/>
          </a:xfrm>
          <a:prstGeom prst="ellipse">
            <a:avLst/>
          </a:prstGeom>
          <a:solidFill>
            <a:srgbClr val="8B2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٣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92327" y="1920240"/>
            <a:ext cx="31089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>
                <a:solidFill>
                  <a:srgbClr val="8B25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حلم الهجرة إلى الغرب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2327" y="2468880"/>
            <a:ext cx="310896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الطالب المتفوق يترك بيئة يمكنه فيها الوصول إلى القمة، ليصبح "شخصاً عادياً" في مجتمع اللعبة فيه مُعدَّة ضده.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92327" y="4526280"/>
            <a:ext cx="3108960" cy="91440"/>
          </a:xfrm>
          <a:prstGeom prst="rect">
            <a:avLst/>
          </a:prstGeom>
          <a:solidFill>
            <a:srgbClr val="8B2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914400" y="4937760"/>
            <a:ext cx="10332720" cy="109728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Ins="457200" rtlCol="0" anchor="ctr"/>
          <a:lstStyle/>
          <a:p>
            <a:pPr algn="ctr"/>
            <a:r>
              <a:rPr sz="16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هذه الأنماط ليست صدفة — هي ناتج منظومة بُنيت بعناية لتُوجّه موارد بشرية نحو مركز واحد.</a:t>
            </a:r>
          </a:p>
          <a:p>
            <a:pPr algn="ctr">
              <a:spcBef>
                <a:spcPts val="1000"/>
              </a:spcBef>
            </a:pPr>
            <a:r>
              <a:rPr sz="18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السؤال: من بنى هذه المنظومة ولماذا؟</a:t>
            </a:r>
          </a:p>
        </p:txBody>
      </p:sp>
      <p:sp>
        <p:nvSpPr>
          <p:cNvPr id="20" name="Rectangle 19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٢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البداية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فقر أوروبا وتوابل الشرق — كيف بدأ كل شيء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أوروبا كانت فقيرة، والمسلمون يسيطرون على طرق التجارة.
التوابل كانت أثمن من الذهب.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12471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من التوابل إلى الإمبراطورية — الخط الزمني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777240"/>
            <a:ext cx="10332720" cy="11887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601200" y="914400"/>
            <a:ext cx="1463040" cy="36576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القرن ١٥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868680"/>
            <a:ext cx="82296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6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الاستكشاف البرتغالي والإسباني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1280160"/>
            <a:ext cx="82296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يطوفون بأفريقيا شرقاً ويعبرون الأطلسي غرباً بحثاً عن منفذ جديد للهند. يكتشفون عالماً جديداً مليئاً بالثروات.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2148840"/>
            <a:ext cx="10332720" cy="11887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9601200" y="2286000"/>
            <a:ext cx="1463040" cy="365760"/>
          </a:xfrm>
          <a:prstGeom prst="roundRect">
            <a:avLst/>
          </a:prstGeom>
          <a:solidFill>
            <a:srgbClr val="BF8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١٥٠٠–١٦٠٠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8720" y="2240280"/>
            <a:ext cx="82296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600" b="1">
                <a:solidFill>
                  <a:srgbClr val="BF8F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الإمبراطورية الإسبانية في أوجها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88720" y="2651760"/>
            <a:ext cx="82296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الفضة تتدفق من أمريكا الجنوبية. إسبانيا تصبح الإمبراطورية الأولى. لكن الثروة المفاجئة تصنع كسلاً وغطرسة.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914400" y="3520440"/>
            <a:ext cx="10332720" cy="11887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9601200" y="3657600"/>
            <a:ext cx="1463040" cy="365760"/>
          </a:xfrm>
          <a:prstGeom prst="roundRect">
            <a:avLst/>
          </a:prstGeom>
          <a:solidFill>
            <a:srgbClr val="1A23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التحول الكبير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8720" y="3611880"/>
            <a:ext cx="82296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600" b="1">
                <a:solidFill>
                  <a:srgbClr val="1A237E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القرصنة كسياسة دولة — بريطانيا تصعد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88720" y="4023360"/>
            <a:ext cx="82296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إنجلترا تُدير قرصنة منظمة على السفن الإسبانية بقيادة السير فرانسيس دريك تحت إشراف الملكة إليزابيث الأولى.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14400" y="4892040"/>
            <a:ext cx="10332720" cy="11887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9601200" y="5029200"/>
            <a:ext cx="1463040" cy="365760"/>
          </a:xfrm>
          <a:prstGeom prst="roundRect">
            <a:avLst/>
          </a:prstGeom>
          <a:solidFill>
            <a:srgbClr val="8B2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2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القرن ١٧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88720" y="4983480"/>
            <a:ext cx="82296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600" b="1">
                <a:solidFill>
                  <a:srgbClr val="8B25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حرب الثلاثين عاماً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88720" y="5394960"/>
            <a:ext cx="82296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مظهرها صراع ديني، جوهرها صراع اقتصادي. الملايين يموتون، والرأسمال يبحث عن ملاذ آمن.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914400" y="6263640"/>
            <a:ext cx="10332720" cy="411480"/>
          </a:xfrm>
          <a:prstGeom prst="roundRect">
            <a:avLst/>
          </a:prstGeom>
          <a:solidFill>
            <a:srgbClr val="BF8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54864" rtlCol="0" anchor="ctr"/>
          <a:lstStyle/>
          <a:p>
            <a:pPr algn="ctr" rtl="1"/>
            <a:r>
              <a:rPr sz="13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درس إسبانيا: الثروة المفاجئة تصنع كسلاً وغطرسة — الإمبراطورية تنهار من نجاحها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٣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الاختراع الكبير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الثورة المجيدة ١٦٨٨ — حين صار الدَّين سياسياً والمال أبدياً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اللحظة التي اخترع فيها الغرب آلية جديدة
لحماية رأس المال الخاص من طغيان الملوك.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12471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8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الثورة المجيدة — ما جرى فعلاً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0" y="914400"/>
            <a:ext cx="5029200" cy="3657600"/>
          </a:xfrm>
          <a:prstGeom prst="roundRect">
            <a:avLst/>
          </a:prstGeom>
          <a:solidFill>
            <a:srgbClr val="E8EA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144000" y="1005840"/>
            <a:ext cx="2103120" cy="365760"/>
          </a:xfrm>
          <a:prstGeom prst="roundRect">
            <a:avLst/>
          </a:prstGeom>
          <a:solidFill>
            <a:srgbClr val="1A23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4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الشكل الظاهر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75120" y="1554480"/>
            <a:ext cx="448056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0">
                <a:solidFill>
                  <a:srgbClr val="1A237E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 الأرستقراطية البريطانية تدعو وليام أوراني الهولندي ليصبح ملكاً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75120" y="2194560"/>
            <a:ext cx="448056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0">
                <a:solidFill>
                  <a:srgbClr val="1A237E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 الحجة المُعلنة: الملك الكاثوليكي لا يناسب دولة بروتستانتية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75120" y="2834640"/>
            <a:ext cx="448056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0">
                <a:solidFill>
                  <a:srgbClr val="1A237E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 انتقال السلطة من ملك إلى آخر في سلام نسبي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1520" y="914400"/>
            <a:ext cx="5029200" cy="3657600"/>
          </a:xfrm>
          <a:prstGeom prst="roundRect">
            <a:avLst/>
          </a:prstGeom>
          <a:solidFill>
            <a:srgbClr val="FFF8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474720" y="1005840"/>
            <a:ext cx="2103120" cy="365760"/>
          </a:xfrm>
          <a:prstGeom prst="roundRect">
            <a:avLst/>
          </a:prstGeom>
          <a:solidFill>
            <a:srgbClr val="BF8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4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الجوهر الحقيقي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05840" y="1554480"/>
            <a:ext cx="448056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0">
                <a:solidFill>
                  <a:srgbClr val="8B25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 نقل الثروة الهولندية المهددة بالغزو إلى الملاذ الآمن في إنجلترا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05840" y="2194560"/>
            <a:ext cx="448056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0">
                <a:solidFill>
                  <a:srgbClr val="8B25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 البرلمان يُصبح السلطة الفعلية — الملك دميةٌ يوافق على القيود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05840" y="2834640"/>
            <a:ext cx="448056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0">
                <a:solidFill>
                  <a:srgbClr val="8B25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 انتزاع ضمانة قانونية بأن الدولة — لا الملك — هي ضامن الديون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31520" y="4754880"/>
            <a:ext cx="10698480" cy="137160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Ins="457200" rtlCol="0" anchor="ctr"/>
          <a:lstStyle/>
          <a:p>
            <a:pPr algn="ctr" rtl="1"/>
            <a:r>
              <a:rPr sz="18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الابتكار الجوهري:</a:t>
            </a:r>
          </a:p>
          <a:p>
            <a:pPr algn="ctr" rtl="1">
              <a:spcBef>
                <a:spcPts val="800"/>
              </a:spcBef>
            </a:pPr>
            <a:r>
              <a:rPr sz="16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قبل ١٦٨٨: تُقرض المال للملك — فإن مات أو هُزم ضاع مالك.</a:t>
            </a:r>
          </a:p>
          <a:p>
            <a:pPr algn="ctr" rtl="1">
              <a:spcBef>
                <a:spcPts val="600"/>
              </a:spcBef>
            </a:pPr>
            <a:r>
              <a:rPr sz="16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بعد ١٦٨٨: تُقرض المال للأمة — والأمة لا تموت. الشعب بأكمله ضامن للدين، جيلاً بعد جيل.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4A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457200"/>
            <a:ext cx="112471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8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بنك إنجلترا ١٦٩٤ — ولادة النظام المالي الحديث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1280160"/>
            <a:ext cx="10332720" cy="1645920"/>
          </a:xfrm>
          <a:prstGeom prst="roundRect">
            <a:avLst/>
          </a:prstGeom>
          <a:solidFill>
            <a:srgbClr val="123A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274320" rIns="457200" rtlCol="0" anchor="ctr"/>
          <a:lstStyle/>
          <a:p>
            <a:pPr algn="ctr" rtl="1"/>
            <a:r>
              <a:rPr sz="22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ضع ذهبك في البنك وهو ملكك — البنك مضمون بالبرلمان والأمة.</a:t>
            </a:r>
          </a:p>
          <a:p>
            <a:pPr algn="ctr" rtl="1">
              <a:spcBef>
                <a:spcPts val="1000"/>
              </a:spcBef>
            </a:pPr>
            <a:r>
              <a:rPr sz="18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إنجلترا جزيرة لا يستطيع أحد غزوها — الأسطول الملكي يحمي كل ما بداخلها.</a:t>
            </a:r>
          </a:p>
          <a:p>
            <a:pPr algn="ctr" rtl="1">
              <a:spcBef>
                <a:spcPts val="1000"/>
              </a:spcBef>
            </a:pPr>
            <a:r>
              <a:rPr sz="18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لأول مرة في التاريخ، يمكن للثروة أن تكون آمنة حقاً.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387687" y="3200400"/>
            <a:ext cx="1828800" cy="457200"/>
          </a:xfrm>
          <a:prstGeom prst="round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54864" rtlCol="0" anchor="ctr"/>
          <a:lstStyle/>
          <a:p>
            <a:pPr algn="ctr" rtl="1"/>
            <a:r>
              <a:rPr sz="10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الأرستقراطية تتحكم في البرلمان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284567" y="3200400"/>
            <a:ext cx="1828800" cy="457200"/>
          </a:xfrm>
          <a:prstGeom prst="round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54864" rtlCol="0" anchor="ctr"/>
          <a:lstStyle/>
          <a:p>
            <a:pPr algn="ctr" rtl="1"/>
            <a:r>
              <a:rPr sz="10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البرلمان يضمن البنك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181447" y="3200400"/>
            <a:ext cx="1828800" cy="457200"/>
          </a:xfrm>
          <a:prstGeom prst="round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54864" rtlCol="0" anchor="ctr"/>
          <a:lstStyle/>
          <a:p>
            <a:pPr algn="ctr" rtl="1"/>
            <a:r>
              <a:rPr sz="10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البنك يحمي الرأسمال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078327" y="3200400"/>
            <a:ext cx="1828800" cy="457200"/>
          </a:xfrm>
          <a:prstGeom prst="round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54864" rtlCol="0" anchor="ctr"/>
          <a:lstStyle/>
          <a:p>
            <a:pPr algn="ctr" rtl="1"/>
            <a:r>
              <a:rPr sz="10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الرأسمال يموّل الأساطيل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75207" y="3200400"/>
            <a:ext cx="1828800" cy="457200"/>
          </a:xfrm>
          <a:prstGeom prst="round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54864" rtlCol="0" anchor="ctr"/>
          <a:lstStyle/>
          <a:p>
            <a:pPr algn="ctr" rtl="1"/>
            <a:r>
              <a:rPr sz="10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الأساطيل تحمي النظام كله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59087" y="3244334"/>
            <a:ext cx="2743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1" dirty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←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055967" y="3244334"/>
            <a:ext cx="2743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←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52847" y="3244334"/>
            <a:ext cx="2743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←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849727" y="3244334"/>
            <a:ext cx="2743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←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3931920"/>
            <a:ext cx="103327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6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دورة مغلقة ومتماسكة — كل عنصر يُعزّز الآخر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14400" y="4572000"/>
            <a:ext cx="10332720" cy="1371600"/>
          </a:xfrm>
          <a:prstGeom prst="roundRect">
            <a:avLst/>
          </a:prstGeom>
          <a:solidFill>
            <a:srgbClr val="123A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82880" rIns="457200" rtlCol="0" anchor="ctr"/>
          <a:lstStyle/>
          <a:p>
            <a:pPr algn="ctr" rtl="1"/>
            <a:r>
              <a:rPr sz="18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أول اختبار جدي: نابليون</a:t>
            </a:r>
          </a:p>
          <a:p>
            <a:pPr algn="ctr" rtl="1">
              <a:spcBef>
                <a:spcPts val="800"/>
              </a:spcBef>
            </a:pPr>
            <a:r>
              <a:rPr sz="15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لو فتح أوروبا لانقطعت روافد الثروة عن إنجلترا. فموّلت بريطانيا سبع حروب ضده — خسرت ستاً وانتصرت في السابعة.</a:t>
            </a:r>
          </a:p>
          <a:p>
            <a:pPr algn="ctr" rtl="1">
              <a:spcBef>
                <a:spcPts val="600"/>
              </a:spcBef>
            </a:pPr>
            <a:r>
              <a:rPr sz="15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الأخيرة كافية لترسيخ الإمبراطورية البريطانية العالمية.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1684</Words>
  <Application>Microsoft Macintosh PowerPoint</Application>
  <PresentationFormat>Widescreen</PresentationFormat>
  <Paragraphs>211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Amiri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Talib Al Abri</cp:lastModifiedBy>
  <cp:revision>2</cp:revision>
  <dcterms:created xsi:type="dcterms:W3CDTF">2013-01-27T09:14:16Z</dcterms:created>
  <dcterms:modified xsi:type="dcterms:W3CDTF">2026-03-13T17:29:43Z</dcterms:modified>
  <cp:category/>
</cp:coreProperties>
</file>